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3"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a:xfrm>
            <a:off x="3962399" y="5870575"/>
            <a:ext cx="4893958" cy="377825"/>
          </a:xfrm>
        </p:spPr>
        <p:txBody>
          <a:bodyPr/>
          <a:lstStyle/>
          <a:p>
            <a:endParaRPr lang="ru-RU"/>
          </a:p>
        </p:txBody>
      </p:sp>
      <p:sp>
        <p:nvSpPr>
          <p:cNvPr id="6" name="Slide Number Placeholder 5"/>
          <p:cNvSpPr>
            <a:spLocks noGrp="1"/>
          </p:cNvSpPr>
          <p:nvPr>
            <p:ph type="sldNum" sz="quarter" idx="12"/>
          </p:nvPr>
        </p:nvSpPr>
        <p:spPr>
          <a:xfrm>
            <a:off x="10608958" y="5870575"/>
            <a:ext cx="551167" cy="377825"/>
          </a:xfrm>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40471445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E36A37-1B70-467C-979E-588B701D6C2E}" type="datetimeFigureOut">
              <a:rPr lang="ru-RU" smtClean="0"/>
              <a:t>10.12.2024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304489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297253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1186536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2520394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500261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710414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C0A6DC7-31C7-49D2-B0EB-1734B64831B5}" type="slidenum">
              <a:rPr lang="ru-RU" smtClean="0"/>
              <a:t>‹#›</a:t>
            </a:fld>
            <a:endParaRPr lang="ru-RU"/>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3741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399057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1248177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36A37-1B70-467C-979E-588B701D6C2E}" type="datetimeFigureOut">
              <a:rPr lang="ru-RU" smtClean="0"/>
              <a:t>10.12.2024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455644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E36A37-1B70-467C-979E-588B701D6C2E}" type="datetimeFigureOut">
              <a:rPr lang="ru-RU" smtClean="0"/>
              <a:t>10.12.2024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266977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E36A37-1B70-467C-979E-588B701D6C2E}" type="datetimeFigureOut">
              <a:rPr lang="ru-RU" smtClean="0"/>
              <a:t>10.12.2024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109500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E36A37-1B70-467C-979E-588B701D6C2E}" type="datetimeFigureOut">
              <a:rPr lang="ru-RU" smtClean="0"/>
              <a:t>10.12.2024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270251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0E36A37-1B70-467C-979E-588B701D6C2E}" type="datetimeFigureOut">
              <a:rPr lang="ru-RU" smtClean="0"/>
              <a:t>10.12.2024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158791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E36A37-1B70-467C-979E-588B701D6C2E}" type="datetimeFigureOut">
              <a:rPr lang="ru-RU" smtClean="0"/>
              <a:t>10.12.2024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1929643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E36A37-1B70-467C-979E-588B701D6C2E}" type="datetimeFigureOut">
              <a:rPr lang="ru-RU" smtClean="0"/>
              <a:t>10.12.2024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C0A6DC7-31C7-49D2-B0EB-1734B64831B5}" type="slidenum">
              <a:rPr lang="ru-RU" smtClean="0"/>
              <a:t>‹#›</a:t>
            </a:fld>
            <a:endParaRPr lang="ru-RU"/>
          </a:p>
        </p:txBody>
      </p:sp>
    </p:spTree>
    <p:extLst>
      <p:ext uri="{BB962C8B-B14F-4D97-AF65-F5344CB8AC3E}">
        <p14:creationId xmlns:p14="http://schemas.microsoft.com/office/powerpoint/2010/main" val="3400686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E36A37-1B70-467C-979E-588B701D6C2E}" type="datetimeFigureOut">
              <a:rPr lang="ru-RU" smtClean="0"/>
              <a:t>10.12.2024</a:t>
            </a:fld>
            <a:endParaRPr lang="ru-RU"/>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C0A6DC7-31C7-49D2-B0EB-1734B64831B5}" type="slidenum">
              <a:rPr lang="ru-RU" smtClean="0"/>
              <a:t>‹#›</a:t>
            </a:fld>
            <a:endParaRPr lang="ru-RU"/>
          </a:p>
        </p:txBody>
      </p:sp>
    </p:spTree>
    <p:extLst>
      <p:ext uri="{BB962C8B-B14F-4D97-AF65-F5344CB8AC3E}">
        <p14:creationId xmlns:p14="http://schemas.microsoft.com/office/powerpoint/2010/main" val="126927352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B66D7F-0EC3-54EB-426E-CF8DF6636444}"/>
              </a:ext>
            </a:extLst>
          </p:cNvPr>
          <p:cNvSpPr>
            <a:spLocks noGrp="1"/>
          </p:cNvSpPr>
          <p:nvPr>
            <p:ph type="ctrTitle"/>
          </p:nvPr>
        </p:nvSpPr>
        <p:spPr>
          <a:xfrm>
            <a:off x="522816" y="1082675"/>
            <a:ext cx="11146367" cy="1470025"/>
          </a:xfrm>
        </p:spPr>
        <p:txBody>
          <a:bodyPr>
            <a:noAutofit/>
          </a:bodyPr>
          <a:lstStyle/>
          <a:p>
            <a:r>
              <a:rPr sz="6000" b="1" dirty="0"/>
              <a:t>Website Development Overview</a:t>
            </a:r>
          </a:p>
        </p:txBody>
      </p:sp>
      <p:sp>
        <p:nvSpPr>
          <p:cNvPr id="5" name="Subtitle 2">
            <a:extLst>
              <a:ext uri="{FF2B5EF4-FFF2-40B4-BE49-F238E27FC236}">
                <a16:creationId xmlns:a16="http://schemas.microsoft.com/office/drawing/2014/main" id="{2C27715D-A567-84A1-4FC9-4513FF3B4E9B}"/>
              </a:ext>
            </a:extLst>
          </p:cNvPr>
          <p:cNvSpPr>
            <a:spLocks noGrp="1"/>
          </p:cNvSpPr>
          <p:nvPr>
            <p:ph type="subTitle" idx="1"/>
          </p:nvPr>
        </p:nvSpPr>
        <p:spPr>
          <a:xfrm>
            <a:off x="1519765" y="3429000"/>
            <a:ext cx="9152467" cy="876300"/>
          </a:xfrm>
        </p:spPr>
        <p:txBody>
          <a:bodyPr>
            <a:normAutofit/>
          </a:bodyPr>
          <a:lstStyle/>
          <a:p>
            <a:r>
              <a:rPr sz="3200" b="1" dirty="0"/>
              <a:t>Current Features and Future Enhancements</a:t>
            </a:r>
          </a:p>
        </p:txBody>
      </p:sp>
    </p:spTree>
    <p:extLst>
      <p:ext uri="{BB962C8B-B14F-4D97-AF65-F5344CB8AC3E}">
        <p14:creationId xmlns:p14="http://schemas.microsoft.com/office/powerpoint/2010/main" val="2322341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DB74-53EC-A3E9-6265-0714D4F8BECC}"/>
              </a:ext>
            </a:extLst>
          </p:cNvPr>
          <p:cNvSpPr txBox="1">
            <a:spLocks/>
          </p:cNvSpPr>
          <p:nvPr/>
        </p:nvSpPr>
        <p:spPr>
          <a:xfrm>
            <a:off x="244637" y="292973"/>
            <a:ext cx="4224866" cy="77522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t>Current Features</a:t>
            </a:r>
          </a:p>
        </p:txBody>
      </p:sp>
      <p:sp>
        <p:nvSpPr>
          <p:cNvPr id="3" name="Content Placeholder 2">
            <a:extLst>
              <a:ext uri="{FF2B5EF4-FFF2-40B4-BE49-F238E27FC236}">
                <a16:creationId xmlns:a16="http://schemas.microsoft.com/office/drawing/2014/main" id="{6E352CF5-0FFC-2D8B-AD3E-60AEF390228B}"/>
              </a:ext>
            </a:extLst>
          </p:cNvPr>
          <p:cNvSpPr txBox="1">
            <a:spLocks/>
          </p:cNvSpPr>
          <p:nvPr/>
        </p:nvSpPr>
        <p:spPr>
          <a:xfrm>
            <a:off x="244637" y="1616225"/>
            <a:ext cx="7882465" cy="1557866"/>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b="1" dirty="0"/>
              <a:t>Responsive layout for different devices</a:t>
            </a:r>
          </a:p>
          <a:p>
            <a:r>
              <a:rPr lang="en-US" sz="2400" b="1" dirty="0"/>
              <a:t>Navigation bar with language switching</a:t>
            </a:r>
          </a:p>
          <a:p>
            <a:r>
              <a:rPr lang="en-US" sz="2400" b="1" dirty="0"/>
              <a:t>Home page with interactive carousels (images and videos)</a:t>
            </a:r>
          </a:p>
          <a:p>
            <a:pPr marL="0" indent="0">
              <a:buNone/>
            </a:pPr>
            <a:endParaRPr lang="en-US" sz="2400" dirty="0"/>
          </a:p>
        </p:txBody>
      </p:sp>
      <p:pic>
        <p:nvPicPr>
          <p:cNvPr id="5" name="Picture 4">
            <a:extLst>
              <a:ext uri="{FF2B5EF4-FFF2-40B4-BE49-F238E27FC236}">
                <a16:creationId xmlns:a16="http://schemas.microsoft.com/office/drawing/2014/main" id="{A589F94D-B3B2-36AF-F6E9-618815BC2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6131" y="986297"/>
            <a:ext cx="4092736" cy="2214103"/>
          </a:xfrm>
          <a:prstGeom prst="rect">
            <a:avLst/>
          </a:prstGeom>
          <a:effectLst>
            <a:glow rad="279400">
              <a:schemeClr val="accent1">
                <a:alpha val="40000"/>
              </a:schemeClr>
            </a:glow>
          </a:effectLst>
        </p:spPr>
      </p:pic>
      <p:sp>
        <p:nvSpPr>
          <p:cNvPr id="6" name="TextBox 5">
            <a:extLst>
              <a:ext uri="{FF2B5EF4-FFF2-40B4-BE49-F238E27FC236}">
                <a16:creationId xmlns:a16="http://schemas.microsoft.com/office/drawing/2014/main" id="{63F29BB3-3EC4-037A-40CD-F2D7B5FA57D8}"/>
              </a:ext>
            </a:extLst>
          </p:cNvPr>
          <p:cNvSpPr txBox="1"/>
          <p:nvPr/>
        </p:nvSpPr>
        <p:spPr>
          <a:xfrm>
            <a:off x="244637" y="3722114"/>
            <a:ext cx="11209867" cy="1938992"/>
          </a:xfrm>
          <a:prstGeom prst="rect">
            <a:avLst/>
          </a:prstGeom>
          <a:noFill/>
        </p:spPr>
        <p:txBody>
          <a:bodyPr wrap="square" rtlCol="0">
            <a:spAutoFit/>
          </a:bodyPr>
          <a:lstStyle/>
          <a:p>
            <a:r>
              <a:rPr lang="en-US" sz="2000" dirty="0"/>
              <a:t>The website has been designed with a fully responsive layout to ensure seamless functionality across various devices, providing an optimal user experience whether accessed on a desktop, tablet, or smartphone. The navigation bar incorporates a convenient language-switching feature, catering to a diverse audience and enhancing accessibility. Additionally, the home page offers dynamic interactive carousels that display captivating images and videos, creating a visually engaging and immersive experience for users.</a:t>
            </a:r>
            <a:endParaRPr lang="ru-RU" sz="2000" dirty="0"/>
          </a:p>
        </p:txBody>
      </p:sp>
    </p:spTree>
    <p:extLst>
      <p:ext uri="{BB962C8B-B14F-4D97-AF65-F5344CB8AC3E}">
        <p14:creationId xmlns:p14="http://schemas.microsoft.com/office/powerpoint/2010/main" val="3438392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8060F5A-7845-B278-2E06-C3928DD544C8}"/>
              </a:ext>
            </a:extLst>
          </p:cNvPr>
          <p:cNvSpPr txBox="1">
            <a:spLocks/>
          </p:cNvSpPr>
          <p:nvPr/>
        </p:nvSpPr>
        <p:spPr>
          <a:xfrm>
            <a:off x="355600" y="567268"/>
            <a:ext cx="6798733" cy="990600"/>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b="1" dirty="0"/>
              <a:t> Payment page with various options</a:t>
            </a:r>
          </a:p>
          <a:p>
            <a:r>
              <a:rPr lang="en-US" sz="2400" b="1" dirty="0"/>
              <a:t> Contact form with validation and success alerts</a:t>
            </a:r>
          </a:p>
        </p:txBody>
      </p:sp>
      <p:sp>
        <p:nvSpPr>
          <p:cNvPr id="6" name="TextBox 5">
            <a:extLst>
              <a:ext uri="{FF2B5EF4-FFF2-40B4-BE49-F238E27FC236}">
                <a16:creationId xmlns:a16="http://schemas.microsoft.com/office/drawing/2014/main" id="{3E396978-B3D1-8389-71D3-6B859B7C440D}"/>
              </a:ext>
            </a:extLst>
          </p:cNvPr>
          <p:cNvSpPr txBox="1"/>
          <p:nvPr/>
        </p:nvSpPr>
        <p:spPr>
          <a:xfrm>
            <a:off x="355600" y="1820333"/>
            <a:ext cx="10913534" cy="1323439"/>
          </a:xfrm>
          <a:prstGeom prst="rect">
            <a:avLst/>
          </a:prstGeom>
          <a:noFill/>
        </p:spPr>
        <p:txBody>
          <a:bodyPr wrap="square" rtlCol="0">
            <a:spAutoFit/>
          </a:bodyPr>
          <a:lstStyle/>
          <a:p>
            <a:r>
              <a:rPr lang="en-US" sz="2000" dirty="0"/>
              <a:t>The payment page is equipped with multiple payment options, ensuring flexibility and convenience for users to complete their transactions seamlessly. Furthermore, the contact page features a fully functional form with robust validation to ensure data accuracy. Upon successful submission, users receive interactive success alerts, enhancing the overall user experience and reliability of the website.</a:t>
            </a:r>
            <a:endParaRPr lang="ru-RU" sz="2000" dirty="0"/>
          </a:p>
        </p:txBody>
      </p:sp>
      <p:pic>
        <p:nvPicPr>
          <p:cNvPr id="10" name="Picture 9">
            <a:extLst>
              <a:ext uri="{FF2B5EF4-FFF2-40B4-BE49-F238E27FC236}">
                <a16:creationId xmlns:a16="http://schemas.microsoft.com/office/drawing/2014/main" id="{1EDA97E0-043A-9631-C0B1-FFD335EFC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3429000"/>
            <a:ext cx="4218402" cy="2111452"/>
          </a:xfrm>
          <a:prstGeom prst="rect">
            <a:avLst/>
          </a:prstGeom>
          <a:effectLst>
            <a:glow rad="152400">
              <a:schemeClr val="accent1">
                <a:alpha val="40000"/>
              </a:schemeClr>
            </a:glow>
          </a:effectLst>
        </p:spPr>
      </p:pic>
      <p:pic>
        <p:nvPicPr>
          <p:cNvPr id="12" name="Picture 11">
            <a:extLst>
              <a:ext uri="{FF2B5EF4-FFF2-40B4-BE49-F238E27FC236}">
                <a16:creationId xmlns:a16="http://schemas.microsoft.com/office/drawing/2014/main" id="{9BCFA705-4449-6F9C-FBD5-674243F1C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854" y="3429000"/>
            <a:ext cx="3126541" cy="2991371"/>
          </a:xfrm>
          <a:prstGeom prst="rect">
            <a:avLst/>
          </a:prstGeom>
          <a:effectLst>
            <a:glow rad="228600">
              <a:schemeClr val="accent1">
                <a:alpha val="40000"/>
              </a:schemeClr>
            </a:glow>
          </a:effectLst>
        </p:spPr>
      </p:pic>
      <p:pic>
        <p:nvPicPr>
          <p:cNvPr id="14" name="Picture 13">
            <a:extLst>
              <a:ext uri="{FF2B5EF4-FFF2-40B4-BE49-F238E27FC236}">
                <a16:creationId xmlns:a16="http://schemas.microsoft.com/office/drawing/2014/main" id="{3B0CC31E-0D0B-C110-079E-74B974D8DB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0247" y="3429000"/>
            <a:ext cx="2639809" cy="2991372"/>
          </a:xfrm>
          <a:prstGeom prst="rect">
            <a:avLst/>
          </a:prstGeom>
          <a:effectLst>
            <a:glow rad="254000">
              <a:schemeClr val="accent1">
                <a:alpha val="45000"/>
              </a:schemeClr>
            </a:glow>
          </a:effectLst>
        </p:spPr>
      </p:pic>
    </p:spTree>
    <p:extLst>
      <p:ext uri="{BB962C8B-B14F-4D97-AF65-F5344CB8AC3E}">
        <p14:creationId xmlns:p14="http://schemas.microsoft.com/office/powerpoint/2010/main" val="112118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EC89-68BF-670A-67A7-BE69C9E084F9}"/>
              </a:ext>
            </a:extLst>
          </p:cNvPr>
          <p:cNvSpPr txBox="1">
            <a:spLocks/>
          </p:cNvSpPr>
          <p:nvPr/>
        </p:nvSpPr>
        <p:spPr>
          <a:xfrm>
            <a:off x="431800" y="291571"/>
            <a:ext cx="8051800" cy="11430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a:t>Future Enhancements</a:t>
            </a:r>
          </a:p>
        </p:txBody>
      </p:sp>
      <p:sp>
        <p:nvSpPr>
          <p:cNvPr id="3" name="Content Placeholder 2">
            <a:extLst>
              <a:ext uri="{FF2B5EF4-FFF2-40B4-BE49-F238E27FC236}">
                <a16:creationId xmlns:a16="http://schemas.microsoft.com/office/drawing/2014/main" id="{73B3ADE2-EE85-5329-B235-63E78B827DF8}"/>
              </a:ext>
            </a:extLst>
          </p:cNvPr>
          <p:cNvSpPr txBox="1">
            <a:spLocks/>
          </p:cNvSpPr>
          <p:nvPr/>
        </p:nvSpPr>
        <p:spPr>
          <a:xfrm>
            <a:off x="431800" y="1701803"/>
            <a:ext cx="6045200" cy="1143001"/>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800" dirty="0"/>
              <a:t>AI-powered chatbot for user support</a:t>
            </a:r>
          </a:p>
          <a:p>
            <a:r>
              <a:rPr lang="en-US" sz="2800" dirty="0"/>
              <a:t>Integrated game booking system</a:t>
            </a:r>
          </a:p>
        </p:txBody>
      </p:sp>
      <p:pic>
        <p:nvPicPr>
          <p:cNvPr id="1026" name="Picture 2" descr="Artificial Intelligence Chatbots to Streamline Customer Service Tasks">
            <a:extLst>
              <a:ext uri="{FF2B5EF4-FFF2-40B4-BE49-F238E27FC236}">
                <a16:creationId xmlns:a16="http://schemas.microsoft.com/office/drawing/2014/main" id="{0D36D471-B712-F942-57EF-3CDFCFDD3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902" y="291571"/>
            <a:ext cx="3654942" cy="2514600"/>
          </a:xfrm>
          <a:prstGeom prst="rect">
            <a:avLst/>
          </a:prstGeom>
          <a:noFill/>
          <a:effectLst>
            <a:glow rad="177800">
              <a:schemeClr val="accent1"/>
            </a:glo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80A9E8-A50A-6000-A937-08CFE56EC5AF}"/>
              </a:ext>
            </a:extLst>
          </p:cNvPr>
          <p:cNvPicPr>
            <a:picLocks noChangeAspect="1"/>
          </p:cNvPicPr>
          <p:nvPr/>
        </p:nvPicPr>
        <p:blipFill>
          <a:blip r:embed="rId3"/>
          <a:stretch>
            <a:fillRect/>
          </a:stretch>
        </p:blipFill>
        <p:spPr>
          <a:xfrm>
            <a:off x="5216356" y="3073403"/>
            <a:ext cx="6534488" cy="3767666"/>
          </a:xfrm>
          <a:prstGeom prst="rect">
            <a:avLst/>
          </a:prstGeom>
          <a:effectLst>
            <a:glow rad="381000">
              <a:schemeClr val="accent1">
                <a:alpha val="40000"/>
              </a:schemeClr>
            </a:glow>
          </a:effectLst>
        </p:spPr>
      </p:pic>
      <p:sp>
        <p:nvSpPr>
          <p:cNvPr id="6" name="TextBox 5">
            <a:extLst>
              <a:ext uri="{FF2B5EF4-FFF2-40B4-BE49-F238E27FC236}">
                <a16:creationId xmlns:a16="http://schemas.microsoft.com/office/drawing/2014/main" id="{71F60AED-4F25-3F4D-5AB9-84540DDCAE8E}"/>
              </a:ext>
            </a:extLst>
          </p:cNvPr>
          <p:cNvSpPr txBox="1"/>
          <p:nvPr/>
        </p:nvSpPr>
        <p:spPr>
          <a:xfrm>
            <a:off x="431800" y="3429000"/>
            <a:ext cx="4876800" cy="2554545"/>
          </a:xfrm>
          <a:prstGeom prst="rect">
            <a:avLst/>
          </a:prstGeom>
          <a:noFill/>
        </p:spPr>
        <p:txBody>
          <a:bodyPr wrap="square" rtlCol="0">
            <a:spAutoFit/>
          </a:bodyPr>
          <a:lstStyle/>
          <a:p>
            <a:r>
              <a:rPr lang="en-US" sz="2000" dirty="0"/>
              <a:t>The website incorporates an AI-powered chatbot to provide efficient and instant user support, addressing queries and enhancing customer satisfaction. Additionally, an integrated game booking system streamlines the reservation process, offering users a hassle-free way to secure their preferred gaming sessions.</a:t>
            </a:r>
            <a:endParaRPr lang="ru-RU" sz="2000" dirty="0"/>
          </a:p>
        </p:txBody>
      </p:sp>
    </p:spTree>
    <p:extLst>
      <p:ext uri="{BB962C8B-B14F-4D97-AF65-F5344CB8AC3E}">
        <p14:creationId xmlns:p14="http://schemas.microsoft.com/office/powerpoint/2010/main" val="342441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D66FCB-3951-2070-4761-19FBB58D5A26}"/>
              </a:ext>
            </a:extLst>
          </p:cNvPr>
          <p:cNvSpPr txBox="1">
            <a:spLocks/>
          </p:cNvSpPr>
          <p:nvPr/>
        </p:nvSpPr>
        <p:spPr>
          <a:xfrm>
            <a:off x="372533" y="389468"/>
            <a:ext cx="8229600" cy="1532466"/>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800" b="1" dirty="0"/>
              <a:t>Personalized user dashboard</a:t>
            </a:r>
          </a:p>
          <a:p>
            <a:r>
              <a:rPr lang="en-US" sz="2800" b="1" dirty="0"/>
              <a:t> Advanced analytics and user feedback system</a:t>
            </a:r>
          </a:p>
          <a:p>
            <a:r>
              <a:rPr lang="en-US" sz="2800" b="1" dirty="0"/>
              <a:t>Modern and immersive design improvements</a:t>
            </a:r>
          </a:p>
        </p:txBody>
      </p:sp>
      <p:sp>
        <p:nvSpPr>
          <p:cNvPr id="4" name="TextBox 3">
            <a:extLst>
              <a:ext uri="{FF2B5EF4-FFF2-40B4-BE49-F238E27FC236}">
                <a16:creationId xmlns:a16="http://schemas.microsoft.com/office/drawing/2014/main" id="{8FD881D4-7911-9BE9-D885-2A694C70A648}"/>
              </a:ext>
            </a:extLst>
          </p:cNvPr>
          <p:cNvSpPr txBox="1"/>
          <p:nvPr/>
        </p:nvSpPr>
        <p:spPr>
          <a:xfrm>
            <a:off x="372533" y="2551837"/>
            <a:ext cx="7357534" cy="1754326"/>
          </a:xfrm>
          <a:prstGeom prst="rect">
            <a:avLst/>
          </a:prstGeom>
          <a:noFill/>
        </p:spPr>
        <p:txBody>
          <a:bodyPr wrap="square" rtlCol="0">
            <a:spAutoFit/>
          </a:bodyPr>
          <a:lstStyle/>
          <a:p>
            <a:r>
              <a:rPr lang="en-US" dirty="0"/>
              <a:t>The platform will feature a personalized user dashboard, providing tailored content and easy access to user-specific information. It will also include an advanced analytics and user feedback system, enabling better insights into user behavior and preferences. Furthermore, modern and immersive design enhancements will ensure a visually appealing and engaging experience for all users.</a:t>
            </a:r>
            <a:endParaRPr lang="ru-RU" dirty="0"/>
          </a:p>
        </p:txBody>
      </p:sp>
      <p:pic>
        <p:nvPicPr>
          <p:cNvPr id="6" name="Picture 5">
            <a:extLst>
              <a:ext uri="{FF2B5EF4-FFF2-40B4-BE49-F238E27FC236}">
                <a16:creationId xmlns:a16="http://schemas.microsoft.com/office/drawing/2014/main" id="{D8247E03-A29A-EDDD-BD94-9EA55BE827A5}"/>
              </a:ext>
            </a:extLst>
          </p:cNvPr>
          <p:cNvPicPr>
            <a:picLocks noChangeAspect="1"/>
          </p:cNvPicPr>
          <p:nvPr/>
        </p:nvPicPr>
        <p:blipFill>
          <a:blip r:embed="rId2"/>
          <a:stretch>
            <a:fillRect/>
          </a:stretch>
        </p:blipFill>
        <p:spPr>
          <a:xfrm>
            <a:off x="8432800" y="2364119"/>
            <a:ext cx="3492038" cy="2029065"/>
          </a:xfrm>
          <a:prstGeom prst="rect">
            <a:avLst/>
          </a:prstGeom>
        </p:spPr>
      </p:pic>
      <p:pic>
        <p:nvPicPr>
          <p:cNvPr id="8" name="Picture 7">
            <a:extLst>
              <a:ext uri="{FF2B5EF4-FFF2-40B4-BE49-F238E27FC236}">
                <a16:creationId xmlns:a16="http://schemas.microsoft.com/office/drawing/2014/main" id="{68B7F49B-4C4F-A7B5-B6A8-BED8313B0CD5}"/>
              </a:ext>
            </a:extLst>
          </p:cNvPr>
          <p:cNvPicPr>
            <a:picLocks noChangeAspect="1"/>
          </p:cNvPicPr>
          <p:nvPr/>
        </p:nvPicPr>
        <p:blipFill>
          <a:blip r:embed="rId3"/>
          <a:stretch>
            <a:fillRect/>
          </a:stretch>
        </p:blipFill>
        <p:spPr>
          <a:xfrm>
            <a:off x="4859444" y="4495799"/>
            <a:ext cx="4103687" cy="2308324"/>
          </a:xfrm>
          <a:prstGeom prst="rect">
            <a:avLst/>
          </a:prstGeom>
          <a:effectLst>
            <a:glow rad="279400">
              <a:schemeClr val="accent1">
                <a:alpha val="40000"/>
              </a:schemeClr>
            </a:glow>
            <a:outerShdw blurRad="50800" dist="50800" dir="5400000" sx="29000" sy="29000" algn="ctr" rotWithShape="0">
              <a:srgbClr val="000000">
                <a:alpha val="0"/>
              </a:srgbClr>
            </a:outerShdw>
          </a:effectLst>
        </p:spPr>
      </p:pic>
      <p:pic>
        <p:nvPicPr>
          <p:cNvPr id="10" name="Picture 9">
            <a:extLst>
              <a:ext uri="{FF2B5EF4-FFF2-40B4-BE49-F238E27FC236}">
                <a16:creationId xmlns:a16="http://schemas.microsoft.com/office/drawing/2014/main" id="{7D8B414E-606B-3693-27CB-DFE9A96F8D44}"/>
              </a:ext>
            </a:extLst>
          </p:cNvPr>
          <p:cNvPicPr>
            <a:picLocks noChangeAspect="1"/>
          </p:cNvPicPr>
          <p:nvPr/>
        </p:nvPicPr>
        <p:blipFill>
          <a:blip r:embed="rId4"/>
          <a:stretch>
            <a:fillRect/>
          </a:stretch>
        </p:blipFill>
        <p:spPr>
          <a:xfrm>
            <a:off x="460269" y="4482975"/>
            <a:ext cx="4103687" cy="2321148"/>
          </a:xfrm>
          <a:prstGeom prst="rect">
            <a:avLst/>
          </a:prstGeom>
          <a:effectLst>
            <a:glow rad="254000">
              <a:schemeClr val="accent1">
                <a:alpha val="40000"/>
              </a:schemeClr>
            </a:glow>
          </a:effectLst>
        </p:spPr>
      </p:pic>
    </p:spTree>
    <p:extLst>
      <p:ext uri="{BB962C8B-B14F-4D97-AF65-F5344CB8AC3E}">
        <p14:creationId xmlns:p14="http://schemas.microsoft.com/office/powerpoint/2010/main" val="2645473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33F5D3-6C26-CD35-321A-D05C47515FA0}"/>
              </a:ext>
            </a:extLst>
          </p:cNvPr>
          <p:cNvSpPr txBox="1"/>
          <p:nvPr/>
        </p:nvSpPr>
        <p:spPr>
          <a:xfrm>
            <a:off x="372532" y="1779600"/>
            <a:ext cx="11184467" cy="1200329"/>
          </a:xfrm>
          <a:prstGeom prst="rect">
            <a:avLst/>
          </a:prstGeom>
          <a:noFill/>
        </p:spPr>
        <p:txBody>
          <a:bodyPr wrap="square">
            <a:spAutoFit/>
          </a:bodyPr>
          <a:lstStyle/>
          <a:p>
            <a:r>
              <a:rPr lang="en-US" dirty="0"/>
              <a:t>Expanding into new locations could open the door for franchising opportunities, which would help accelerate growth and streamline the process of opening new branches. With more branches, Anfield Arena can host esports tournaments and events simultaneously, increasing its capacity for attracting sponsors, players, and fans. This could also make the arena a central hub for competitive gaming in different regions.</a:t>
            </a:r>
            <a:endParaRPr lang="ru-RU" dirty="0"/>
          </a:p>
        </p:txBody>
      </p:sp>
      <p:sp>
        <p:nvSpPr>
          <p:cNvPr id="6" name="Content Placeholder 2">
            <a:extLst>
              <a:ext uri="{FF2B5EF4-FFF2-40B4-BE49-F238E27FC236}">
                <a16:creationId xmlns:a16="http://schemas.microsoft.com/office/drawing/2014/main" id="{1CBABB3D-338D-4AAB-C83F-11F2026BA018}"/>
              </a:ext>
            </a:extLst>
          </p:cNvPr>
          <p:cNvSpPr txBox="1">
            <a:spLocks/>
          </p:cNvSpPr>
          <p:nvPr/>
        </p:nvSpPr>
        <p:spPr>
          <a:xfrm>
            <a:off x="372533" y="389468"/>
            <a:ext cx="6096000" cy="1278465"/>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800" b="1" dirty="0"/>
              <a:t>Franchise Opportunities</a:t>
            </a:r>
          </a:p>
          <a:p>
            <a:r>
              <a:rPr lang="en-US" sz="2800" b="1" dirty="0"/>
              <a:t> Esports Tournaments &amp; Events</a:t>
            </a:r>
          </a:p>
        </p:txBody>
      </p:sp>
      <p:pic>
        <p:nvPicPr>
          <p:cNvPr id="8" name="Picture 7">
            <a:extLst>
              <a:ext uri="{FF2B5EF4-FFF2-40B4-BE49-F238E27FC236}">
                <a16:creationId xmlns:a16="http://schemas.microsoft.com/office/drawing/2014/main" id="{1B55EDB7-CEAF-FCD4-6ED9-88B233306927}"/>
              </a:ext>
            </a:extLst>
          </p:cNvPr>
          <p:cNvPicPr>
            <a:picLocks noChangeAspect="1"/>
          </p:cNvPicPr>
          <p:nvPr/>
        </p:nvPicPr>
        <p:blipFill>
          <a:blip r:embed="rId2"/>
          <a:stretch>
            <a:fillRect/>
          </a:stretch>
        </p:blipFill>
        <p:spPr>
          <a:xfrm>
            <a:off x="6377115" y="3336588"/>
            <a:ext cx="4929398" cy="3287870"/>
          </a:xfrm>
          <a:prstGeom prst="rect">
            <a:avLst/>
          </a:prstGeom>
          <a:effectLst>
            <a:glow rad="152400">
              <a:schemeClr val="accent1">
                <a:alpha val="40000"/>
              </a:schemeClr>
            </a:glow>
          </a:effectLst>
        </p:spPr>
      </p:pic>
      <p:pic>
        <p:nvPicPr>
          <p:cNvPr id="11" name="Picture 10">
            <a:extLst>
              <a:ext uri="{FF2B5EF4-FFF2-40B4-BE49-F238E27FC236}">
                <a16:creationId xmlns:a16="http://schemas.microsoft.com/office/drawing/2014/main" id="{8F380D44-80FD-688E-E076-77AC7D272FCE}"/>
              </a:ext>
            </a:extLst>
          </p:cNvPr>
          <p:cNvPicPr>
            <a:picLocks noChangeAspect="1"/>
          </p:cNvPicPr>
          <p:nvPr/>
        </p:nvPicPr>
        <p:blipFill>
          <a:blip r:embed="rId3"/>
          <a:stretch>
            <a:fillRect/>
          </a:stretch>
        </p:blipFill>
        <p:spPr>
          <a:xfrm>
            <a:off x="885487" y="3336588"/>
            <a:ext cx="5015894" cy="3287870"/>
          </a:xfrm>
          <a:prstGeom prst="rect">
            <a:avLst/>
          </a:prstGeom>
          <a:effectLst>
            <a:glow rad="203200">
              <a:schemeClr val="accent1">
                <a:alpha val="40000"/>
              </a:schemeClr>
            </a:glow>
          </a:effectLst>
        </p:spPr>
      </p:pic>
    </p:spTree>
    <p:extLst>
      <p:ext uri="{BB962C8B-B14F-4D97-AF65-F5344CB8AC3E}">
        <p14:creationId xmlns:p14="http://schemas.microsoft.com/office/powerpoint/2010/main" val="3488301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98C939-5F41-6213-D204-0ECDA5DEB849}"/>
              </a:ext>
            </a:extLst>
          </p:cNvPr>
          <p:cNvSpPr txBox="1"/>
          <p:nvPr/>
        </p:nvSpPr>
        <p:spPr>
          <a:xfrm>
            <a:off x="2252134" y="272535"/>
            <a:ext cx="8602134" cy="769441"/>
          </a:xfrm>
          <a:prstGeom prst="rect">
            <a:avLst/>
          </a:prstGeom>
          <a:noFill/>
        </p:spPr>
        <p:txBody>
          <a:bodyPr wrap="square">
            <a:spAutoFit/>
          </a:bodyPr>
          <a:lstStyle/>
          <a:p>
            <a:r>
              <a:rPr lang="en-US" sz="4400" b="1" dirty="0"/>
              <a:t>Visual Mockup of Future Website</a:t>
            </a:r>
            <a:endParaRPr lang="ru-RU" sz="4400" b="1" dirty="0"/>
          </a:p>
        </p:txBody>
      </p:sp>
      <p:pic>
        <p:nvPicPr>
          <p:cNvPr id="5" name="Picture 4">
            <a:extLst>
              <a:ext uri="{FF2B5EF4-FFF2-40B4-BE49-F238E27FC236}">
                <a16:creationId xmlns:a16="http://schemas.microsoft.com/office/drawing/2014/main" id="{ED69EE4C-B4D0-B45B-8E2C-9AF64DFD44CC}"/>
              </a:ext>
            </a:extLst>
          </p:cNvPr>
          <p:cNvPicPr>
            <a:picLocks noChangeAspect="1"/>
          </p:cNvPicPr>
          <p:nvPr/>
        </p:nvPicPr>
        <p:blipFill>
          <a:blip r:embed="rId2"/>
          <a:stretch>
            <a:fillRect/>
          </a:stretch>
        </p:blipFill>
        <p:spPr>
          <a:xfrm>
            <a:off x="364066" y="1410158"/>
            <a:ext cx="7070089" cy="4037684"/>
          </a:xfrm>
          <a:prstGeom prst="rect">
            <a:avLst/>
          </a:prstGeom>
          <a:effectLst>
            <a:glow rad="203200">
              <a:schemeClr val="accent1">
                <a:alpha val="40000"/>
              </a:schemeClr>
            </a:glow>
          </a:effectLst>
        </p:spPr>
      </p:pic>
      <p:sp>
        <p:nvSpPr>
          <p:cNvPr id="7" name="TextBox 6">
            <a:extLst>
              <a:ext uri="{FF2B5EF4-FFF2-40B4-BE49-F238E27FC236}">
                <a16:creationId xmlns:a16="http://schemas.microsoft.com/office/drawing/2014/main" id="{A23A9EBA-C4EB-D7DB-C714-7D88AEECB192}"/>
              </a:ext>
            </a:extLst>
          </p:cNvPr>
          <p:cNvSpPr txBox="1"/>
          <p:nvPr/>
        </p:nvSpPr>
        <p:spPr>
          <a:xfrm>
            <a:off x="7789333" y="1410158"/>
            <a:ext cx="4038601" cy="3416320"/>
          </a:xfrm>
          <a:prstGeom prst="rect">
            <a:avLst/>
          </a:prstGeom>
          <a:noFill/>
        </p:spPr>
        <p:txBody>
          <a:bodyPr wrap="square">
            <a:spAutoFit/>
          </a:bodyPr>
          <a:lstStyle/>
          <a:p>
            <a:r>
              <a:rPr lang="en-US" sz="2400" dirty="0"/>
              <a:t>A visual mockup of the future website illustrates the anticipated design and functionality enhancements, providing a clear representation of how the platform will look and operate once the planned updates are implemented.</a:t>
            </a:r>
            <a:endParaRPr lang="ru-RU" sz="2400" dirty="0"/>
          </a:p>
        </p:txBody>
      </p:sp>
    </p:spTree>
    <p:extLst>
      <p:ext uri="{BB962C8B-B14F-4D97-AF65-F5344CB8AC3E}">
        <p14:creationId xmlns:p14="http://schemas.microsoft.com/office/powerpoint/2010/main" val="1129293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FCBB9C-990B-7236-47F1-6AA1A66263F5}"/>
              </a:ext>
            </a:extLst>
          </p:cNvPr>
          <p:cNvSpPr txBox="1"/>
          <p:nvPr/>
        </p:nvSpPr>
        <p:spPr>
          <a:xfrm>
            <a:off x="2497666" y="2659559"/>
            <a:ext cx="6976533" cy="769441"/>
          </a:xfrm>
          <a:prstGeom prst="rect">
            <a:avLst/>
          </a:prstGeom>
          <a:noFill/>
        </p:spPr>
        <p:txBody>
          <a:bodyPr wrap="square" rtlCol="0">
            <a:spAutoFit/>
          </a:bodyPr>
          <a:lstStyle/>
          <a:p>
            <a:r>
              <a:rPr lang="en-US" sz="4400" b="1" dirty="0"/>
              <a:t>Thank you for your attention</a:t>
            </a:r>
            <a:endParaRPr lang="ru-RU" sz="4400" b="1" dirty="0"/>
          </a:p>
        </p:txBody>
      </p:sp>
      <p:sp>
        <p:nvSpPr>
          <p:cNvPr id="4" name="TextBox 3">
            <a:extLst>
              <a:ext uri="{FF2B5EF4-FFF2-40B4-BE49-F238E27FC236}">
                <a16:creationId xmlns:a16="http://schemas.microsoft.com/office/drawing/2014/main" id="{B49A0F7A-DE95-E435-47C2-8F5D13B39A31}"/>
              </a:ext>
            </a:extLst>
          </p:cNvPr>
          <p:cNvSpPr txBox="1"/>
          <p:nvPr/>
        </p:nvSpPr>
        <p:spPr>
          <a:xfrm>
            <a:off x="8763001" y="6011334"/>
            <a:ext cx="2692400" cy="461665"/>
          </a:xfrm>
          <a:prstGeom prst="rect">
            <a:avLst/>
          </a:prstGeom>
          <a:noFill/>
        </p:spPr>
        <p:txBody>
          <a:bodyPr wrap="square" rtlCol="0">
            <a:spAutoFit/>
          </a:bodyPr>
          <a:lstStyle/>
          <a:p>
            <a:r>
              <a:rPr lang="en-US" sz="2400" dirty="0"/>
              <a:t>Anfield Arena Team</a:t>
            </a:r>
            <a:endParaRPr lang="ru-RU" sz="2400" dirty="0"/>
          </a:p>
        </p:txBody>
      </p:sp>
    </p:spTree>
    <p:extLst>
      <p:ext uri="{BB962C8B-B14F-4D97-AF65-F5344CB8AC3E}">
        <p14:creationId xmlns:p14="http://schemas.microsoft.com/office/powerpoint/2010/main" val="2755042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80</TotalTime>
  <Words>435</Words>
  <Application>Microsoft Office PowerPoint</Application>
  <PresentationFormat>Widescreen</PresentationFormat>
  <Paragraphs>25</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Celestial</vt:lpstr>
      <vt:lpstr>Website Development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Yusufjon Tolibjonov</dc:creator>
  <cp:lastModifiedBy>Yusufjon Tolibjonov</cp:lastModifiedBy>
  <cp:revision>1</cp:revision>
  <dcterms:created xsi:type="dcterms:W3CDTF">2024-12-10T17:20:42Z</dcterms:created>
  <dcterms:modified xsi:type="dcterms:W3CDTF">2024-12-10T18:41:33Z</dcterms:modified>
</cp:coreProperties>
</file>